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9750"/>
  <p:notesSz cx="7556500" cy="10699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2236" y="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9DC6E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9DC6E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9DC6E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00621" y="433619"/>
            <a:ext cx="2695575" cy="9820275"/>
          </a:xfrm>
          <a:custGeom>
            <a:avLst/>
            <a:gdLst/>
            <a:ahLst/>
            <a:cxnLst/>
            <a:rect l="l" t="t" r="r" b="b"/>
            <a:pathLst>
              <a:path w="2695575" h="9820275">
                <a:moveTo>
                  <a:pt x="2695575" y="9820275"/>
                </a:moveTo>
                <a:lnTo>
                  <a:pt x="0" y="9820275"/>
                </a:lnTo>
                <a:lnTo>
                  <a:pt x="0" y="0"/>
                </a:lnTo>
                <a:lnTo>
                  <a:pt x="2695575" y="0"/>
                </a:lnTo>
                <a:lnTo>
                  <a:pt x="2695575" y="9820275"/>
                </a:lnTo>
                <a:close/>
              </a:path>
            </a:pathLst>
          </a:custGeom>
          <a:solidFill>
            <a:srgbClr val="A7A7A7">
              <a:alpha val="1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00621" y="5077563"/>
            <a:ext cx="2696210" cy="3422015"/>
          </a:xfrm>
          <a:custGeom>
            <a:avLst/>
            <a:gdLst/>
            <a:ahLst/>
            <a:cxnLst/>
            <a:rect l="l" t="t" r="r" b="b"/>
            <a:pathLst>
              <a:path w="2696210" h="3422015">
                <a:moveTo>
                  <a:pt x="1346763" y="3421690"/>
                </a:moveTo>
                <a:lnTo>
                  <a:pt x="0" y="2543206"/>
                </a:lnTo>
                <a:lnTo>
                  <a:pt x="0" y="0"/>
                </a:lnTo>
                <a:lnTo>
                  <a:pt x="2695998" y="0"/>
                </a:lnTo>
                <a:lnTo>
                  <a:pt x="2695998" y="2543206"/>
                </a:lnTo>
                <a:lnTo>
                  <a:pt x="1346763" y="34216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00621" y="1580681"/>
            <a:ext cx="2696210" cy="6725920"/>
          </a:xfrm>
          <a:custGeom>
            <a:avLst/>
            <a:gdLst/>
            <a:ahLst/>
            <a:cxnLst/>
            <a:rect l="l" t="t" r="r" b="b"/>
            <a:pathLst>
              <a:path w="2696210" h="6725920">
                <a:moveTo>
                  <a:pt x="1346763" y="6725327"/>
                </a:moveTo>
                <a:lnTo>
                  <a:pt x="0" y="5846842"/>
                </a:lnTo>
                <a:lnTo>
                  <a:pt x="0" y="0"/>
                </a:lnTo>
                <a:lnTo>
                  <a:pt x="2695998" y="0"/>
                </a:lnTo>
                <a:lnTo>
                  <a:pt x="2695998" y="5846842"/>
                </a:lnTo>
                <a:lnTo>
                  <a:pt x="1346763" y="6725327"/>
                </a:lnTo>
                <a:close/>
              </a:path>
            </a:pathLst>
          </a:custGeom>
          <a:solidFill>
            <a:srgbClr val="9DC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00621" y="641215"/>
            <a:ext cx="2696210" cy="2969895"/>
          </a:xfrm>
          <a:custGeom>
            <a:avLst/>
            <a:gdLst/>
            <a:ahLst/>
            <a:cxnLst/>
            <a:rect l="l" t="t" r="r" b="b"/>
            <a:pathLst>
              <a:path w="2696210" h="2969895">
                <a:moveTo>
                  <a:pt x="1347442" y="2969810"/>
                </a:moveTo>
                <a:lnTo>
                  <a:pt x="1346086" y="2969810"/>
                </a:lnTo>
                <a:lnTo>
                  <a:pt x="0" y="2091766"/>
                </a:lnTo>
                <a:lnTo>
                  <a:pt x="0" y="0"/>
                </a:lnTo>
                <a:lnTo>
                  <a:pt x="2695998" y="0"/>
                </a:lnTo>
                <a:lnTo>
                  <a:pt x="2695998" y="2091766"/>
                </a:lnTo>
                <a:lnTo>
                  <a:pt x="1347442" y="29698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00621" y="433619"/>
            <a:ext cx="2696210" cy="3001645"/>
          </a:xfrm>
          <a:custGeom>
            <a:avLst/>
            <a:gdLst/>
            <a:ahLst/>
            <a:cxnLst/>
            <a:rect l="l" t="t" r="r" b="b"/>
            <a:pathLst>
              <a:path w="2696210" h="3001645">
                <a:moveTo>
                  <a:pt x="1350382" y="3001404"/>
                </a:moveTo>
                <a:lnTo>
                  <a:pt x="1343151" y="3001404"/>
                </a:lnTo>
                <a:lnTo>
                  <a:pt x="0" y="2125275"/>
                </a:lnTo>
                <a:lnTo>
                  <a:pt x="0" y="0"/>
                </a:lnTo>
                <a:lnTo>
                  <a:pt x="2695998" y="0"/>
                </a:lnTo>
                <a:lnTo>
                  <a:pt x="2695998" y="2125275"/>
                </a:lnTo>
                <a:lnTo>
                  <a:pt x="1350382" y="3001404"/>
                </a:lnTo>
                <a:close/>
              </a:path>
            </a:pathLst>
          </a:custGeom>
          <a:solidFill>
            <a:srgbClr val="3232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2954" y="391056"/>
            <a:ext cx="5996941" cy="1341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9DC6E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gwebhay.vn/" TargetMode="External"/><Relationship Id="rId2" Type="http://schemas.openxmlformats.org/officeDocument/2006/relationships/hyperlink" Target="mailto:xinchao@trangwebhay.vn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3216" y="1820878"/>
            <a:ext cx="28289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5" dirty="0">
                <a:solidFill>
                  <a:srgbClr val="323232"/>
                </a:solidFill>
                <a:latin typeface="Verdana"/>
                <a:cs typeface="Verdana"/>
              </a:rPr>
              <a:t>K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323232"/>
                </a:solidFill>
                <a:latin typeface="Verdana"/>
                <a:cs typeface="Verdana"/>
              </a:rPr>
              <a:t>Ỹ </a:t>
            </a:r>
            <a:r>
              <a:rPr sz="1600" spc="-18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-130" dirty="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60" dirty="0">
                <a:solidFill>
                  <a:srgbClr val="323232"/>
                </a:solidFill>
                <a:latin typeface="Verdana"/>
                <a:cs typeface="Verdana"/>
              </a:rPr>
              <a:t>Ư</a:t>
            </a:r>
            <a:r>
              <a:rPr sz="160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-18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10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-5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15" dirty="0">
                <a:solidFill>
                  <a:srgbClr val="323232"/>
                </a:solidFill>
                <a:latin typeface="Verdana"/>
                <a:cs typeface="Verdana"/>
              </a:rPr>
              <a:t>À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10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10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160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-18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35" dirty="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75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100" dirty="0">
                <a:solidFill>
                  <a:srgbClr val="323232"/>
                </a:solidFill>
                <a:latin typeface="Verdana"/>
                <a:cs typeface="Verdana"/>
              </a:rPr>
              <a:t>B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75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1600" spc="-29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600" spc="-10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54935">
              <a:lnSpc>
                <a:spcPts val="5180"/>
              </a:lnSpc>
              <a:spcBef>
                <a:spcPts val="100"/>
              </a:spcBef>
            </a:pPr>
            <a:r>
              <a:rPr spc="490" dirty="0"/>
              <a:t>TRẦN</a:t>
            </a:r>
          </a:p>
          <a:p>
            <a:pPr marL="2654935">
              <a:lnSpc>
                <a:spcPts val="5180"/>
              </a:lnSpc>
            </a:pPr>
            <a:r>
              <a:rPr spc="590" dirty="0"/>
              <a:t>BẢO</a:t>
            </a:r>
            <a:r>
              <a:rPr spc="475" dirty="0"/>
              <a:t> </a:t>
            </a:r>
            <a:r>
              <a:rPr spc="550" dirty="0"/>
              <a:t>DUY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4148" y="4056654"/>
            <a:ext cx="2159635" cy="98996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40" dirty="0">
                <a:solidFill>
                  <a:srgbClr val="323232"/>
                </a:solidFill>
                <a:latin typeface="Verdana"/>
                <a:cs typeface="Verdana"/>
              </a:rPr>
              <a:t>TÓM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80" dirty="0">
                <a:solidFill>
                  <a:srgbClr val="323232"/>
                </a:solidFill>
                <a:latin typeface="Verdana"/>
                <a:cs typeface="Verdana"/>
              </a:rPr>
              <a:t>TẮT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55" dirty="0">
                <a:solidFill>
                  <a:srgbClr val="323232"/>
                </a:solidFill>
                <a:latin typeface="Verdana"/>
                <a:cs typeface="Verdana"/>
              </a:rPr>
              <a:t>SỰ</a:t>
            </a:r>
            <a:r>
              <a:rPr sz="1150" spc="13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35" dirty="0">
                <a:solidFill>
                  <a:srgbClr val="323232"/>
                </a:solidFill>
                <a:latin typeface="Verdana"/>
                <a:cs typeface="Verdana"/>
              </a:rPr>
              <a:t>NGHIỆP</a:t>
            </a:r>
            <a:endParaRPr sz="1150">
              <a:latin typeface="Verdana"/>
              <a:cs typeface="Verdana"/>
            </a:endParaRPr>
          </a:p>
          <a:p>
            <a:pPr marL="13335" marR="188595">
              <a:lnSpc>
                <a:spcPct val="129200"/>
              </a:lnSpc>
              <a:spcBef>
                <a:spcPts val="1230"/>
              </a:spcBef>
            </a:pP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Tôi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là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một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sư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robot,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am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hiểu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cả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về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khoa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máy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tính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lẫn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thuật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điện.</a:t>
            </a:r>
            <a:endParaRPr sz="800">
              <a:latin typeface="Verdana"/>
              <a:cs typeface="Verdana"/>
            </a:endParaRPr>
          </a:p>
          <a:p>
            <a:pPr marL="13335" marR="5080">
              <a:lnSpc>
                <a:spcPct val="129200"/>
              </a:lnSpc>
            </a:pP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Tôi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đã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làm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việc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trong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cả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môi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trường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học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thuật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ty.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4148" y="5762735"/>
            <a:ext cx="2110105" cy="12954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00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1150" spc="12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45" dirty="0">
                <a:solidFill>
                  <a:srgbClr val="323232"/>
                </a:solidFill>
                <a:latin typeface="Verdana"/>
                <a:cs typeface="Verdana"/>
              </a:rPr>
              <a:t>NĂNG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60" dirty="0">
                <a:solidFill>
                  <a:srgbClr val="323232"/>
                </a:solidFill>
                <a:latin typeface="Verdana"/>
                <a:cs typeface="Verdana"/>
              </a:rPr>
              <a:t>CHUYÊN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75" dirty="0">
                <a:solidFill>
                  <a:srgbClr val="323232"/>
                </a:solidFill>
                <a:latin typeface="Verdana"/>
                <a:cs typeface="Verdana"/>
              </a:rPr>
              <a:t>MÔN</a:t>
            </a:r>
            <a:endParaRPr sz="11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5"/>
              </a:spcBef>
              <a:buChar char="-"/>
              <a:tabLst>
                <a:tab pos="85090" algn="l"/>
              </a:tabLst>
            </a:pP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à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70" dirty="0">
                <a:solidFill>
                  <a:srgbClr val="323232"/>
                </a:solidFill>
                <a:latin typeface="Verdana"/>
                <a:cs typeface="Verdana"/>
              </a:rPr>
              <a:t>đ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ặ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à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ỡ</a:t>
            </a:r>
            <a:endParaRPr sz="80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280"/>
              </a:spcBef>
              <a:buChar char="-"/>
              <a:tabLst>
                <a:tab pos="85090" algn="l"/>
              </a:tabLst>
            </a:pP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Thiết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kế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nghệ</a:t>
            </a:r>
            <a:endParaRPr sz="80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280"/>
              </a:spcBef>
              <a:buChar char="-"/>
              <a:tabLst>
                <a:tab pos="85090" algn="l"/>
              </a:tabLst>
            </a:pP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Phân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tích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đánh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giá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hệ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thống</a:t>
            </a:r>
            <a:endParaRPr sz="80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280"/>
              </a:spcBef>
              <a:buChar char="-"/>
              <a:tabLst>
                <a:tab pos="85090" algn="l"/>
              </a:tabLst>
            </a:pP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800" spc="-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bằng</a:t>
            </a:r>
            <a:r>
              <a:rPr sz="8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máy</a:t>
            </a:r>
            <a:endParaRPr sz="80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280"/>
              </a:spcBef>
              <a:buChar char="-"/>
              <a:tabLst>
                <a:tab pos="85090" algn="l"/>
              </a:tabLst>
            </a:pP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rí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ệ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nh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â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ạ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endParaRPr sz="800">
              <a:latin typeface="Verdana"/>
              <a:cs typeface="Verdana"/>
            </a:endParaRPr>
          </a:p>
          <a:p>
            <a:pPr marL="84455" indent="-71755">
              <a:lnSpc>
                <a:spcPct val="100000"/>
              </a:lnSpc>
              <a:spcBef>
                <a:spcPts val="280"/>
              </a:spcBef>
              <a:buChar char="-"/>
              <a:tabLst>
                <a:tab pos="85090" algn="l"/>
              </a:tabLst>
            </a:pP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Lập</a:t>
            </a:r>
            <a:r>
              <a:rPr sz="8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trình</a:t>
            </a:r>
            <a:r>
              <a:rPr sz="8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máy</a:t>
            </a:r>
            <a:r>
              <a:rPr sz="8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tính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4148" y="8884814"/>
            <a:ext cx="1911350" cy="11010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40" dirty="0">
                <a:solidFill>
                  <a:srgbClr val="323232"/>
                </a:solidFill>
                <a:latin typeface="Verdana"/>
                <a:cs typeface="Verdana"/>
              </a:rPr>
              <a:t>CÁCH</a:t>
            </a:r>
            <a:r>
              <a:rPr sz="1150" spc="114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00" dirty="0">
                <a:solidFill>
                  <a:srgbClr val="323232"/>
                </a:solidFill>
                <a:latin typeface="Verdana"/>
                <a:cs typeface="Verdana"/>
              </a:rPr>
              <a:t>LIÊN</a:t>
            </a:r>
            <a:r>
              <a:rPr sz="1150" spc="12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HỆ</a:t>
            </a:r>
            <a:endParaRPr sz="1150">
              <a:latin typeface="Verdana"/>
              <a:cs typeface="Verdana"/>
            </a:endParaRPr>
          </a:p>
          <a:p>
            <a:pPr marL="13335" marR="140335">
              <a:lnSpc>
                <a:spcPct val="129200"/>
              </a:lnSpc>
              <a:spcBef>
                <a:spcPts val="865"/>
              </a:spcBef>
            </a:pP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Email: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  <a:hlinkClick r:id="rId2"/>
              </a:rPr>
              <a:t>xinchao@trangwebhay.vn </a:t>
            </a:r>
            <a:r>
              <a:rPr sz="800" spc="-27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Đ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ệ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ạ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sz="800" spc="-210" dirty="0">
                <a:solidFill>
                  <a:srgbClr val="323232"/>
                </a:solidFill>
                <a:latin typeface="Verdana"/>
                <a:cs typeface="Verdana"/>
              </a:rPr>
              <a:t>: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9</a:t>
            </a:r>
            <a:r>
              <a:rPr sz="800" spc="-21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3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4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5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6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7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8  Website: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  <a:hlinkClick r:id="rId3"/>
              </a:rPr>
              <a:t>www.trangwebhay.vn</a:t>
            </a:r>
            <a:endParaRPr sz="800">
              <a:latin typeface="Verdana"/>
              <a:cs typeface="Verdana"/>
            </a:endParaRPr>
          </a:p>
          <a:p>
            <a:pPr marL="13335" marR="5080">
              <a:lnSpc>
                <a:spcPct val="129200"/>
              </a:lnSpc>
            </a:pP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Đ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ị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ỉ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ă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70" dirty="0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ò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800" spc="-210" dirty="0">
                <a:solidFill>
                  <a:srgbClr val="323232"/>
                </a:solidFill>
                <a:latin typeface="Verdana"/>
                <a:cs typeface="Verdana"/>
              </a:rPr>
              <a:t>: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1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3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90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y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ễ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ã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sz="800" spc="-135" dirty="0">
                <a:solidFill>
                  <a:srgbClr val="323232"/>
                </a:solidFill>
                <a:latin typeface="Verdana"/>
                <a:cs typeface="Verdana"/>
              </a:rPr>
              <a:t>, 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TPHCM,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Việt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65" dirty="0">
                <a:solidFill>
                  <a:srgbClr val="323232"/>
                </a:solidFill>
                <a:latin typeface="Verdana"/>
                <a:cs typeface="Verdana"/>
              </a:rPr>
              <a:t>Nam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23216" y="2893732"/>
            <a:ext cx="3547745" cy="24085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05" dirty="0">
                <a:solidFill>
                  <a:srgbClr val="323232"/>
                </a:solidFill>
                <a:latin typeface="Verdana"/>
                <a:cs typeface="Verdana"/>
              </a:rPr>
              <a:t>KINH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35" dirty="0">
                <a:solidFill>
                  <a:srgbClr val="323232"/>
                </a:solidFill>
                <a:latin typeface="Verdana"/>
                <a:cs typeface="Verdana"/>
              </a:rPr>
              <a:t>NGHIỆM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65" dirty="0">
                <a:solidFill>
                  <a:srgbClr val="323232"/>
                </a:solidFill>
                <a:latin typeface="Verdana"/>
                <a:cs typeface="Verdana"/>
              </a:rPr>
              <a:t>LÀM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90" dirty="0">
                <a:solidFill>
                  <a:srgbClr val="323232"/>
                </a:solidFill>
                <a:latin typeface="Verdana"/>
                <a:cs typeface="Verdana"/>
              </a:rPr>
              <a:t>VIỆC</a:t>
            </a:r>
            <a:endParaRPr sz="115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35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spc="50" dirty="0">
                <a:solidFill>
                  <a:srgbClr val="323232"/>
                </a:solidFill>
                <a:latin typeface="Verdana"/>
                <a:cs typeface="Verdana"/>
              </a:rPr>
              <a:t>Trưởng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80" dirty="0">
                <a:solidFill>
                  <a:srgbClr val="323232"/>
                </a:solidFill>
                <a:latin typeface="Verdana"/>
                <a:cs typeface="Verdana"/>
              </a:rPr>
              <a:t>nhóm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15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25" dirty="0">
                <a:solidFill>
                  <a:srgbClr val="323232"/>
                </a:solidFill>
                <a:latin typeface="Verdana"/>
                <a:cs typeface="Verdana"/>
              </a:rPr>
              <a:t>sư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50" dirty="0">
                <a:solidFill>
                  <a:srgbClr val="323232"/>
                </a:solidFill>
                <a:latin typeface="Verdana"/>
                <a:cs typeface="Verdana"/>
              </a:rPr>
              <a:t>robot</a:t>
            </a:r>
            <a:endParaRPr sz="10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sz="900" spc="80" dirty="0">
                <a:solidFill>
                  <a:srgbClr val="323232"/>
                </a:solidFill>
                <a:latin typeface="Verdana"/>
                <a:cs typeface="Verdana"/>
              </a:rPr>
              <a:t>ê</a:t>
            </a:r>
            <a:r>
              <a:rPr sz="900" spc="5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180" dirty="0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40" dirty="0">
                <a:solidFill>
                  <a:srgbClr val="323232"/>
                </a:solidFill>
                <a:latin typeface="Verdana"/>
                <a:cs typeface="Verdana"/>
              </a:rPr>
              <a:t>|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50" dirty="0">
                <a:solidFill>
                  <a:srgbClr val="323232"/>
                </a:solidFill>
                <a:latin typeface="Verdana"/>
                <a:cs typeface="Verdana"/>
              </a:rPr>
              <a:t>5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323232"/>
                </a:solidFill>
                <a:latin typeface="Verdana"/>
                <a:cs typeface="Verdana"/>
              </a:rPr>
              <a:t>-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900" spc="-35" dirty="0">
                <a:solidFill>
                  <a:srgbClr val="323232"/>
                </a:solidFill>
                <a:latin typeface="Verdana"/>
                <a:cs typeface="Verdana"/>
              </a:rPr>
              <a:t>y</a:t>
            </a:r>
            <a:endParaRPr sz="900" dirty="0">
              <a:latin typeface="Verdana"/>
              <a:cs typeface="Verdana"/>
            </a:endParaRPr>
          </a:p>
          <a:p>
            <a:pPr marL="12700" marR="154940">
              <a:lnSpc>
                <a:spcPct val="129200"/>
              </a:lnSpc>
              <a:spcBef>
                <a:spcPts val="535"/>
              </a:spcBef>
              <a:buChar char="-"/>
              <a:tabLst>
                <a:tab pos="83820" algn="l"/>
              </a:tabLst>
            </a:pP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Thiết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kế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tích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hợp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robot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theo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quy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trình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của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khách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hàng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một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cách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hoàn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hảo</a:t>
            </a:r>
            <a:endParaRPr sz="800" dirty="0">
              <a:latin typeface="Verdana"/>
              <a:cs typeface="Verdana"/>
            </a:endParaRPr>
          </a:p>
          <a:p>
            <a:pPr marL="83185" indent="-71120">
              <a:lnSpc>
                <a:spcPct val="100000"/>
              </a:lnSpc>
              <a:spcBef>
                <a:spcPts val="280"/>
              </a:spcBef>
              <a:buChar char="-"/>
              <a:tabLst>
                <a:tab pos="83820" algn="l"/>
              </a:tabLst>
            </a:pP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Kết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hợp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chặt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chẽ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với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các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sư,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lập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trình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viên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ban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quản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lý</a:t>
            </a:r>
            <a:endParaRPr sz="8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323232"/>
              </a:buClr>
              <a:buFont typeface="Verdana"/>
              <a:buChar char="-"/>
            </a:pPr>
            <a:endParaRPr sz="95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000" spc="20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10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25" dirty="0">
                <a:solidFill>
                  <a:srgbClr val="323232"/>
                </a:solidFill>
                <a:latin typeface="Verdana"/>
                <a:cs typeface="Verdana"/>
              </a:rPr>
              <a:t>sư</a:t>
            </a:r>
            <a:r>
              <a:rPr sz="10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323232"/>
                </a:solidFill>
                <a:latin typeface="Verdana"/>
                <a:cs typeface="Verdana"/>
              </a:rPr>
              <a:t>ngành</a:t>
            </a:r>
            <a:r>
              <a:rPr sz="1000" spc="-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50" dirty="0">
                <a:solidFill>
                  <a:srgbClr val="323232"/>
                </a:solidFill>
                <a:latin typeface="Verdana"/>
                <a:cs typeface="Verdana"/>
              </a:rPr>
              <a:t>robot</a:t>
            </a:r>
            <a:endParaRPr sz="10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à</a:t>
            </a:r>
            <a:r>
              <a:rPr sz="900" spc="5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ầ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u </a:t>
            </a:r>
            <a:r>
              <a:rPr sz="900" spc="13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ó</a:t>
            </a:r>
            <a:r>
              <a:rPr sz="900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40" dirty="0">
                <a:solidFill>
                  <a:srgbClr val="323232"/>
                </a:solidFill>
                <a:latin typeface="Verdana"/>
                <a:cs typeface="Verdana"/>
              </a:rPr>
              <a:t>|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4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323232"/>
                </a:solidFill>
                <a:latin typeface="Verdana"/>
                <a:cs typeface="Verdana"/>
              </a:rPr>
              <a:t>-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11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50" dirty="0">
                <a:solidFill>
                  <a:srgbClr val="323232"/>
                </a:solidFill>
                <a:latin typeface="Verdana"/>
                <a:cs typeface="Verdana"/>
              </a:rPr>
              <a:t>5</a:t>
            </a:r>
            <a:endParaRPr sz="900" dirty="0">
              <a:latin typeface="Verdana"/>
              <a:cs typeface="Verdana"/>
            </a:endParaRPr>
          </a:p>
          <a:p>
            <a:pPr marL="12700" marR="5080">
              <a:lnSpc>
                <a:spcPct val="129200"/>
              </a:lnSpc>
              <a:spcBef>
                <a:spcPts val="535"/>
              </a:spcBef>
              <a:buChar char="-"/>
              <a:tabLst>
                <a:tab pos="83820" algn="l"/>
              </a:tabLst>
            </a:pP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Phát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triển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những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giải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pháp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hiệu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quả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cho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các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chương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trình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robot </a:t>
            </a:r>
            <a:r>
              <a:rPr sz="800" spc="-27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được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khách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hàng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thực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sự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sử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dụng</a:t>
            </a:r>
            <a:endParaRPr sz="800" dirty="0">
              <a:latin typeface="Verdana"/>
              <a:cs typeface="Verdana"/>
            </a:endParaRPr>
          </a:p>
          <a:p>
            <a:pPr marL="83185" indent="-71120">
              <a:lnSpc>
                <a:spcPct val="100000"/>
              </a:lnSpc>
              <a:spcBef>
                <a:spcPts val="280"/>
              </a:spcBef>
              <a:buChar char="-"/>
              <a:tabLst>
                <a:tab pos="83820" algn="l"/>
              </a:tabLst>
            </a:pP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Duy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trì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sơ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đồ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điện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sau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khi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cài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đặt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ban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đầu</a:t>
            </a:r>
            <a:endParaRPr sz="8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23216" y="5703639"/>
            <a:ext cx="3498850" cy="2558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35" dirty="0">
                <a:solidFill>
                  <a:srgbClr val="323232"/>
                </a:solidFill>
                <a:latin typeface="Verdana"/>
                <a:cs typeface="Verdana"/>
              </a:rPr>
              <a:t>TRƯỜNG</a:t>
            </a:r>
            <a:r>
              <a:rPr sz="1150" spc="12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40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1150" spc="125" dirty="0">
                <a:solidFill>
                  <a:srgbClr val="323232"/>
                </a:solidFill>
                <a:latin typeface="Verdana"/>
                <a:cs typeface="Verdana"/>
              </a:rPr>
              <a:t> TRƯỚC</a:t>
            </a:r>
            <a:r>
              <a:rPr sz="1150" spc="12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40" dirty="0">
                <a:solidFill>
                  <a:srgbClr val="323232"/>
                </a:solidFill>
                <a:latin typeface="Verdana"/>
                <a:cs typeface="Verdana"/>
              </a:rPr>
              <a:t>ĐÂY</a:t>
            </a:r>
            <a:endParaRPr sz="11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000" spc="45" dirty="0">
                <a:solidFill>
                  <a:srgbClr val="323232"/>
                </a:solidFill>
                <a:latin typeface="Verdana"/>
                <a:cs typeface="Verdana"/>
              </a:rPr>
              <a:t>Đại</a:t>
            </a:r>
            <a:r>
              <a:rPr sz="10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10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10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75" dirty="0">
                <a:solidFill>
                  <a:srgbClr val="323232"/>
                </a:solidFill>
                <a:latin typeface="Verdana"/>
                <a:cs typeface="Verdana"/>
              </a:rPr>
              <a:t>Nghệ</a:t>
            </a:r>
            <a:r>
              <a:rPr sz="10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60" dirty="0">
                <a:solidFill>
                  <a:srgbClr val="323232"/>
                </a:solidFill>
                <a:latin typeface="Verdana"/>
                <a:cs typeface="Verdana"/>
              </a:rPr>
              <a:t>Thông</a:t>
            </a:r>
            <a:r>
              <a:rPr sz="10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30" dirty="0">
                <a:solidFill>
                  <a:srgbClr val="323232"/>
                </a:solidFill>
                <a:latin typeface="Verdana"/>
                <a:cs typeface="Verdana"/>
              </a:rPr>
              <a:t>Tin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ạ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c </a:t>
            </a:r>
            <a:r>
              <a:rPr sz="900" spc="40" dirty="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sz="900" dirty="0">
                <a:solidFill>
                  <a:srgbClr val="323232"/>
                </a:solidFill>
                <a:latin typeface="Verdana"/>
                <a:cs typeface="Verdana"/>
              </a:rPr>
              <a:t>ĩ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80" dirty="0">
                <a:solidFill>
                  <a:srgbClr val="323232"/>
                </a:solidFill>
                <a:latin typeface="Verdana"/>
                <a:cs typeface="Verdana"/>
              </a:rPr>
              <a:t>k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900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ọ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c </a:t>
            </a:r>
            <a:r>
              <a:rPr sz="900" spc="-140" dirty="0">
                <a:solidFill>
                  <a:srgbClr val="323232"/>
                </a:solidFill>
                <a:latin typeface="Verdana"/>
                <a:cs typeface="Verdana"/>
              </a:rPr>
              <a:t>|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323232"/>
                </a:solidFill>
                <a:latin typeface="Verdana"/>
                <a:cs typeface="Verdana"/>
              </a:rPr>
              <a:t>-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55" dirty="0">
                <a:solidFill>
                  <a:srgbClr val="323232"/>
                </a:solidFill>
                <a:latin typeface="Verdana"/>
                <a:cs typeface="Verdana"/>
              </a:rPr>
              <a:t>3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Thạc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sĩ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ngành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Robot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Cơ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điện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tử</a:t>
            </a:r>
            <a:endParaRPr sz="800">
              <a:latin typeface="Verdana"/>
              <a:cs typeface="Verdana"/>
            </a:endParaRPr>
          </a:p>
          <a:p>
            <a:pPr marL="12700" marR="5080">
              <a:lnSpc>
                <a:spcPct val="129200"/>
              </a:lnSpc>
              <a:buChar char="-"/>
              <a:tabLst>
                <a:tab pos="83820" algn="l"/>
              </a:tabLst>
            </a:pP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Tạo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ra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một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robot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có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thể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hỗ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trợ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các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bác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sĩ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phẫu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thuật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xâm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lấn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5" dirty="0">
                <a:solidFill>
                  <a:srgbClr val="323232"/>
                </a:solidFill>
                <a:latin typeface="Verdana"/>
                <a:cs typeface="Verdana"/>
              </a:rPr>
              <a:t>tối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thiểu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và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tiến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hành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thuyết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trình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khai</a:t>
            </a: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323232"/>
              </a:buClr>
              <a:buFont typeface="Verdana"/>
              <a:buChar char="-"/>
            </a:pPr>
            <a:endParaRPr sz="9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000" spc="45" dirty="0">
                <a:solidFill>
                  <a:srgbClr val="323232"/>
                </a:solidFill>
                <a:latin typeface="Verdana"/>
                <a:cs typeface="Verdana"/>
              </a:rPr>
              <a:t>Đại</a:t>
            </a:r>
            <a:r>
              <a:rPr sz="1000" spc="-6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65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7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10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000" spc="75" dirty="0">
                <a:solidFill>
                  <a:srgbClr val="323232"/>
                </a:solidFill>
                <a:latin typeface="Verdana"/>
                <a:cs typeface="Verdana"/>
              </a:rPr>
              <a:t>Nghệ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900" spc="30" dirty="0">
                <a:solidFill>
                  <a:srgbClr val="323232"/>
                </a:solidFill>
                <a:latin typeface="Verdana"/>
                <a:cs typeface="Verdana"/>
              </a:rPr>
              <a:t>ử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â</a:t>
            </a:r>
            <a:r>
              <a:rPr sz="900" spc="5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K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900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90" dirty="0">
                <a:solidFill>
                  <a:srgbClr val="323232"/>
                </a:solidFill>
                <a:latin typeface="Verdana"/>
                <a:cs typeface="Verdana"/>
              </a:rPr>
              <a:t>ọ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c </a:t>
            </a:r>
            <a:r>
              <a:rPr sz="900" spc="-140" dirty="0">
                <a:solidFill>
                  <a:srgbClr val="323232"/>
                </a:solidFill>
                <a:latin typeface="Verdana"/>
                <a:cs typeface="Verdana"/>
              </a:rPr>
              <a:t>|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00</a:t>
            </a:r>
            <a:r>
              <a:rPr sz="900" spc="-10" dirty="0">
                <a:solidFill>
                  <a:srgbClr val="323232"/>
                </a:solidFill>
                <a:latin typeface="Verdana"/>
                <a:cs typeface="Verdana"/>
              </a:rPr>
              <a:t>6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323232"/>
                </a:solidFill>
                <a:latin typeface="Verdana"/>
                <a:cs typeface="Verdana"/>
              </a:rPr>
              <a:t>-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35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900" spc="60" dirty="0">
                <a:solidFill>
                  <a:srgbClr val="323232"/>
                </a:solidFill>
                <a:latin typeface="Verdana"/>
                <a:cs typeface="Verdana"/>
              </a:rPr>
              <a:t>á</a:t>
            </a:r>
            <a:r>
              <a:rPr sz="900" spc="114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900" spc="70" dirty="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sz="900" spc="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900" spc="-180" dirty="0">
                <a:solidFill>
                  <a:srgbClr val="323232"/>
                </a:solidFill>
                <a:latin typeface="Verdana"/>
                <a:cs typeface="Verdana"/>
              </a:rPr>
              <a:t>1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-40" dirty="0">
                <a:solidFill>
                  <a:srgbClr val="323232"/>
                </a:solidFill>
                <a:latin typeface="Verdana"/>
                <a:cs typeface="Verdana"/>
              </a:rPr>
              <a:t>/</a:t>
            </a:r>
            <a:r>
              <a:rPr sz="900" spc="10" dirty="0">
                <a:solidFill>
                  <a:srgbClr val="323232"/>
                </a:solidFill>
                <a:latin typeface="Verdana"/>
                <a:cs typeface="Verdana"/>
              </a:rPr>
              <a:t>2</a:t>
            </a:r>
            <a:r>
              <a:rPr sz="900" spc="95" dirty="0">
                <a:solidFill>
                  <a:srgbClr val="323232"/>
                </a:solidFill>
                <a:latin typeface="Verdana"/>
                <a:cs typeface="Verdana"/>
              </a:rPr>
              <a:t>00</a:t>
            </a:r>
            <a:r>
              <a:rPr sz="900" spc="-10" dirty="0">
                <a:solidFill>
                  <a:srgbClr val="323232"/>
                </a:solidFill>
                <a:latin typeface="Verdana"/>
                <a:cs typeface="Verdana"/>
              </a:rPr>
              <a:t>9</a:t>
            </a: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835"/>
              </a:spcBef>
            </a:pP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Cử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nhân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Kỹ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sư</a:t>
            </a:r>
            <a:r>
              <a:rPr sz="800" spc="-5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điện</a:t>
            </a:r>
            <a:endParaRPr sz="800">
              <a:latin typeface="Verdana"/>
              <a:cs typeface="Verdana"/>
            </a:endParaRPr>
          </a:p>
          <a:p>
            <a:pPr marL="12700" marR="18415">
              <a:lnSpc>
                <a:spcPct val="129200"/>
              </a:lnSpc>
              <a:buChar char="-"/>
              <a:tabLst>
                <a:tab pos="83820" algn="l"/>
              </a:tabLst>
            </a:pP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Thực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hiện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luận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văn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tốt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nghiệp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về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65" dirty="0">
                <a:solidFill>
                  <a:srgbClr val="323232"/>
                </a:solidFill>
                <a:latin typeface="Verdana"/>
                <a:cs typeface="Verdana"/>
              </a:rPr>
              <a:t>mô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phỏng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các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chức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năng</a:t>
            </a:r>
            <a:r>
              <a:rPr sz="800" spc="-3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của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não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bằng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các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hệ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thống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điện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tử</a:t>
            </a:r>
            <a:endParaRPr sz="800">
              <a:latin typeface="Verdana"/>
              <a:cs typeface="Verdana"/>
            </a:endParaRPr>
          </a:p>
          <a:p>
            <a:pPr marL="83185" indent="-71120">
              <a:lnSpc>
                <a:spcPct val="100000"/>
              </a:lnSpc>
              <a:spcBef>
                <a:spcPts val="280"/>
              </a:spcBef>
              <a:buChar char="-"/>
              <a:tabLst>
                <a:tab pos="83820" algn="l"/>
              </a:tabLst>
            </a:pP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Thành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viên,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Hiệp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hội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Khoa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0" dirty="0">
                <a:solidFill>
                  <a:srgbClr val="323232"/>
                </a:solidFill>
                <a:latin typeface="Verdana"/>
                <a:cs typeface="Verdana"/>
              </a:rPr>
              <a:t>Máy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tính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23216" y="8654381"/>
            <a:ext cx="2200910" cy="125857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150" spc="110" dirty="0">
                <a:solidFill>
                  <a:srgbClr val="323232"/>
                </a:solidFill>
                <a:latin typeface="Verdana"/>
                <a:cs typeface="Verdana"/>
              </a:rPr>
              <a:t>NGƯỜI</a:t>
            </a:r>
            <a:r>
              <a:rPr sz="1150" spc="114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50" dirty="0">
                <a:solidFill>
                  <a:srgbClr val="323232"/>
                </a:solidFill>
                <a:latin typeface="Verdana"/>
                <a:cs typeface="Verdana"/>
              </a:rPr>
              <a:t>THAM</a:t>
            </a:r>
            <a:r>
              <a:rPr sz="1150" spc="114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1150" spc="150" dirty="0">
                <a:solidFill>
                  <a:srgbClr val="323232"/>
                </a:solidFill>
                <a:latin typeface="Verdana"/>
                <a:cs typeface="Verdana"/>
              </a:rPr>
              <a:t>KHẢO</a:t>
            </a:r>
            <a:endParaRPr sz="1150">
              <a:latin typeface="Verdana"/>
              <a:cs typeface="Verdana"/>
            </a:endParaRPr>
          </a:p>
          <a:p>
            <a:pPr marL="14604">
              <a:lnSpc>
                <a:spcPct val="100000"/>
              </a:lnSpc>
              <a:spcBef>
                <a:spcPts val="1145"/>
              </a:spcBef>
            </a:pP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endParaRPr sz="800">
              <a:latin typeface="Verdana"/>
              <a:cs typeface="Verdana"/>
            </a:endParaRPr>
          </a:p>
          <a:p>
            <a:pPr marL="14604" marR="5080">
              <a:lnSpc>
                <a:spcPct val="129200"/>
              </a:lnSpc>
            </a:pPr>
            <a:r>
              <a:rPr sz="800" dirty="0">
                <a:solidFill>
                  <a:srgbClr val="323232"/>
                </a:solidFill>
                <a:latin typeface="Verdana"/>
                <a:cs typeface="Verdana"/>
              </a:rPr>
              <a:t>Tư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vấn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viên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0" dirty="0">
                <a:solidFill>
                  <a:srgbClr val="323232"/>
                </a:solidFill>
                <a:latin typeface="Verdana"/>
                <a:cs typeface="Verdana"/>
              </a:rPr>
              <a:t>về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" dirty="0">
                <a:solidFill>
                  <a:srgbClr val="323232"/>
                </a:solidFill>
                <a:latin typeface="Verdana"/>
                <a:cs typeface="Verdana"/>
              </a:rPr>
              <a:t>robot,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5" dirty="0">
                <a:solidFill>
                  <a:srgbClr val="323232"/>
                </a:solidFill>
                <a:latin typeface="Verdana"/>
                <a:cs typeface="Verdana"/>
              </a:rPr>
              <a:t>Đại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học</a:t>
            </a:r>
            <a:r>
              <a:rPr sz="800" spc="-4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50" dirty="0">
                <a:solidFill>
                  <a:srgbClr val="323232"/>
                </a:solidFill>
                <a:latin typeface="Verdana"/>
                <a:cs typeface="Verdana"/>
              </a:rPr>
              <a:t>Công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Nghệ </a:t>
            </a:r>
            <a:r>
              <a:rPr sz="800" spc="-26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Email: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  <a:hlinkClick r:id="rId2"/>
              </a:rPr>
              <a:t>xinchao@trangwebhay.vn</a:t>
            </a:r>
            <a:endParaRPr sz="800">
              <a:latin typeface="Verdana"/>
              <a:cs typeface="Verdana"/>
            </a:endParaRPr>
          </a:p>
          <a:p>
            <a:pPr marL="14604">
              <a:lnSpc>
                <a:spcPct val="100000"/>
              </a:lnSpc>
              <a:spcBef>
                <a:spcPts val="280"/>
              </a:spcBef>
            </a:pP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Đ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ỗ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75" dirty="0">
                <a:solidFill>
                  <a:srgbClr val="323232"/>
                </a:solidFill>
                <a:latin typeface="Verdana"/>
                <a:cs typeface="Verdana"/>
              </a:rPr>
              <a:t>Q</a:t>
            </a:r>
            <a:r>
              <a:rPr sz="800" spc="55" dirty="0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â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endParaRPr sz="800">
              <a:latin typeface="Verdana"/>
              <a:cs typeface="Verdana"/>
            </a:endParaRPr>
          </a:p>
          <a:p>
            <a:pPr marL="14604" marR="429259">
              <a:lnSpc>
                <a:spcPct val="129200"/>
              </a:lnSpc>
            </a:pP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K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ỹ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ư</a:t>
            </a:r>
            <a:r>
              <a:rPr sz="800" spc="-135" dirty="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ô</a:t>
            </a:r>
            <a:r>
              <a:rPr sz="800" spc="60" dirty="0">
                <a:solidFill>
                  <a:srgbClr val="323232"/>
                </a:solidFill>
                <a:latin typeface="Verdana"/>
                <a:cs typeface="Verdana"/>
              </a:rPr>
              <a:t>ng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-50" dirty="0">
                <a:solidFill>
                  <a:srgbClr val="323232"/>
                </a:solidFill>
                <a:latin typeface="Verdana"/>
                <a:cs typeface="Verdana"/>
              </a:rPr>
              <a:t>y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-20" dirty="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à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45" dirty="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sz="800" spc="10" dirty="0">
                <a:solidFill>
                  <a:srgbClr val="323232"/>
                </a:solidFill>
                <a:latin typeface="Verdana"/>
                <a:cs typeface="Verdana"/>
              </a:rPr>
              <a:t>ầ</a:t>
            </a:r>
            <a:r>
              <a:rPr sz="800" spc="40" dirty="0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sz="800" spc="-40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85" dirty="0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sz="800" spc="35" dirty="0">
                <a:solidFill>
                  <a:srgbClr val="323232"/>
                </a:solidFill>
                <a:latin typeface="Verdana"/>
                <a:cs typeface="Verdana"/>
              </a:rPr>
              <a:t>ó</a:t>
            </a:r>
            <a:r>
              <a:rPr sz="800" spc="-5" dirty="0">
                <a:solidFill>
                  <a:srgbClr val="323232"/>
                </a:solidFill>
                <a:latin typeface="Verdana"/>
                <a:cs typeface="Verdana"/>
              </a:rPr>
              <a:t>a  Email:</a:t>
            </a:r>
            <a:r>
              <a:rPr sz="800" spc="-25" dirty="0">
                <a:solidFill>
                  <a:srgbClr val="323232"/>
                </a:solidFill>
                <a:latin typeface="Verdana"/>
                <a:cs typeface="Verdana"/>
              </a:rPr>
              <a:t> </a:t>
            </a:r>
            <a:r>
              <a:rPr sz="800" spc="20" dirty="0">
                <a:solidFill>
                  <a:srgbClr val="323232"/>
                </a:solidFill>
                <a:latin typeface="Verdana"/>
                <a:cs typeface="Verdana"/>
                <a:hlinkClick r:id="rId2"/>
              </a:rPr>
              <a:t>xinchao@trangwebhay.vn</a:t>
            </a:r>
            <a:endParaRPr sz="800">
              <a:latin typeface="Verdana"/>
              <a:cs typeface="Verdan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48109" y="735004"/>
            <a:ext cx="6814820" cy="2001520"/>
            <a:chOff x="748109" y="735004"/>
            <a:chExt cx="6814820" cy="2001520"/>
          </a:xfrm>
        </p:grpSpPr>
        <p:sp>
          <p:nvSpPr>
            <p:cNvPr id="11" name="object 11"/>
            <p:cNvSpPr/>
            <p:nvPr/>
          </p:nvSpPr>
          <p:spPr>
            <a:xfrm>
              <a:off x="3096620" y="2524354"/>
              <a:ext cx="4466590" cy="38100"/>
            </a:xfrm>
            <a:custGeom>
              <a:avLst/>
              <a:gdLst/>
              <a:ahLst/>
              <a:cxnLst/>
              <a:rect l="l" t="t" r="r" b="b"/>
              <a:pathLst>
                <a:path w="4466590" h="38100">
                  <a:moveTo>
                    <a:pt x="4466230" y="38099"/>
                  </a:moveTo>
                  <a:lnTo>
                    <a:pt x="0" y="38099"/>
                  </a:lnTo>
                  <a:lnTo>
                    <a:pt x="0" y="0"/>
                  </a:lnTo>
                  <a:lnTo>
                    <a:pt x="4466230" y="0"/>
                  </a:lnTo>
                  <a:lnTo>
                    <a:pt x="4466230" y="38099"/>
                  </a:lnTo>
                  <a:close/>
                </a:path>
              </a:pathLst>
            </a:custGeom>
            <a:solidFill>
              <a:srgbClr val="9DC6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8109" y="735004"/>
              <a:ext cx="2001013" cy="200101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2323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352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Verdana</vt:lpstr>
      <vt:lpstr>Office Theme</vt:lpstr>
      <vt:lpstr>TRẦN BẢO DUY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Xanh dương Hình học Kỹ sư robot Sơ yếu lý lịch</dc:title>
  <dc:creator>Pim Min</dc:creator>
  <cp:keywords>DAGHUnrSZHw,BAFOUhz9Y6I</cp:keywords>
  <cp:lastModifiedBy>Nguyen Thi Thu</cp:lastModifiedBy>
  <cp:revision>1</cp:revision>
  <dcterms:created xsi:type="dcterms:W3CDTF">2024-06-06T02:38:56Z</dcterms:created>
  <dcterms:modified xsi:type="dcterms:W3CDTF">2024-06-06T02:39:30Z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2024-06-06T00:00:00Z</vt:filetime>
  </property>
  <property fmtid="{D5CDD505-2E9C-101B-9397-08002B2CF9AE}" pid="3" name="Creator">
    <vt:lpwstr>Canva</vt:lpwstr>
  </property>
  <property fmtid="{D5CDD505-2E9C-101B-9397-08002B2CF9AE}" pid="4" name="LastSaved">
    <vt:filetime>2024-06-06T00:00:00Z</vt:filetime>
  </property>
</Properties>
</file>